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5.jpg" ContentType="image/pn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60"/>
  </p:notesMasterIdLst>
  <p:handoutMasterIdLst>
    <p:handoutMasterId r:id="rId61"/>
  </p:handoutMasterIdLst>
  <p:sldIdLst>
    <p:sldId id="265" r:id="rId4"/>
    <p:sldId id="357" r:id="rId5"/>
    <p:sldId id="358" r:id="rId6"/>
    <p:sldId id="310" r:id="rId7"/>
    <p:sldId id="359" r:id="rId8"/>
    <p:sldId id="340" r:id="rId9"/>
    <p:sldId id="320" r:id="rId10"/>
    <p:sldId id="360" r:id="rId11"/>
    <p:sldId id="341" r:id="rId12"/>
    <p:sldId id="361" r:id="rId13"/>
    <p:sldId id="342" r:id="rId14"/>
    <p:sldId id="362" r:id="rId15"/>
    <p:sldId id="343" r:id="rId16"/>
    <p:sldId id="363" r:id="rId17"/>
    <p:sldId id="321" r:id="rId18"/>
    <p:sldId id="322" r:id="rId19"/>
    <p:sldId id="336" r:id="rId20"/>
    <p:sldId id="323" r:id="rId21"/>
    <p:sldId id="364" r:id="rId22"/>
    <p:sldId id="335" r:id="rId23"/>
    <p:sldId id="324" r:id="rId24"/>
    <p:sldId id="313" r:id="rId25"/>
    <p:sldId id="365" r:id="rId26"/>
    <p:sldId id="325" r:id="rId27"/>
    <p:sldId id="366" r:id="rId28"/>
    <p:sldId id="327" r:id="rId29"/>
    <p:sldId id="367" r:id="rId30"/>
    <p:sldId id="326" r:id="rId31"/>
    <p:sldId id="368" r:id="rId32"/>
    <p:sldId id="331" r:id="rId33"/>
    <p:sldId id="369" r:id="rId34"/>
    <p:sldId id="312" r:id="rId35"/>
    <p:sldId id="370" r:id="rId36"/>
    <p:sldId id="329" r:id="rId37"/>
    <p:sldId id="371" r:id="rId38"/>
    <p:sldId id="334" r:id="rId39"/>
    <p:sldId id="332" r:id="rId40"/>
    <p:sldId id="372" r:id="rId41"/>
    <p:sldId id="333" r:id="rId42"/>
    <p:sldId id="373" r:id="rId43"/>
    <p:sldId id="339" r:id="rId44"/>
    <p:sldId id="344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28" r:id="rId57"/>
    <p:sldId id="330" r:id="rId58"/>
    <p:sldId id="314" r:id="rId59"/>
  </p:sldIdLst>
  <p:sldSz cx="12188825" cy="6858000"/>
  <p:notesSz cx="6858000" cy="9144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20" d="100"/>
          <a:sy n="120" d="100"/>
        </p:scale>
        <p:origin x="174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6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1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41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5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1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05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3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12-09-2016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en.wikipedia.org/wiki/Constru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2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to Answer</a:t>
            </a: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608012" y="2057400"/>
            <a:ext cx="441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How to design my business entities?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Normalize Backend (database) SQL/No SQL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not overwhelm your OOP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Generate Table Objects / DAO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Do I need services/API?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serve somewhere else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make your application loosely coupled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 for else</a:t>
            </a:r>
          </a:p>
          <a:p>
            <a:pPr lvl="1" algn="l"/>
            <a:endParaRPr lang="en-US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6645562" y="2057400"/>
            <a:ext cx="441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Do I need framework?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Yes (period)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demo proof of concepts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embarrass yourself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How to make my code cleaner?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Follow one coding standers and be consistence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Write comments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Clean up your code</a:t>
            </a:r>
          </a:p>
          <a:p>
            <a:pPr lvl="1" algn="l"/>
            <a:endParaRPr lang="en-US" dirty="0"/>
          </a:p>
          <a:p>
            <a:pPr marL="799963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Understanding Software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2" y="9144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61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Architect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12" y="1828800"/>
            <a:ext cx="975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608012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</a:rPr>
              <a:t>Facts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6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41056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863" y="2546302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1863" y="48006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Software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28800"/>
            <a:ext cx="1752600" cy="2450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79469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12" y="5257800"/>
            <a:ext cx="8151813" cy="132521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Crafting ColdFusion </a:t>
            </a:r>
          </a:p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Applications Like An Architect</a:t>
            </a:r>
          </a:p>
        </p:txBody>
      </p:sp>
    </p:spTree>
    <p:extLst>
      <p:ext uri="{BB962C8B-B14F-4D97-AF65-F5344CB8AC3E}">
        <p14:creationId xmlns:p14="http://schemas.microsoft.com/office/powerpoint/2010/main" val="335326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8613" y="1866900"/>
            <a:ext cx="441959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46812" y="1857292"/>
            <a:ext cx="4419600" cy="581108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Application servers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51" y="2324100"/>
            <a:ext cx="4011837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5908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Let us convert the room to ColdFusion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17873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484598" y="2971800"/>
            <a:ext cx="4826037" cy="3048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691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989012" y="2438401"/>
            <a:ext cx="4495799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Shirak Avakian</a:t>
            </a:r>
          </a:p>
          <a:p>
            <a:pPr algn="l"/>
            <a:r>
              <a:rPr lang="en-US" sz="2800" dirty="0"/>
              <a:t>Enterprise Solution Architect</a:t>
            </a:r>
          </a:p>
          <a:p>
            <a:pPr algn="l"/>
            <a:r>
              <a:rPr lang="en-US" sz="2800" dirty="0"/>
              <a:t>QBI LLC</a:t>
            </a:r>
          </a:p>
          <a:p>
            <a:pPr algn="l"/>
            <a:r>
              <a:rPr lang="en-US" sz="2800" dirty="0">
                <a:hlinkClick r:id="rId2"/>
              </a:rPr>
              <a:t>shirakavakian@gmail.com</a:t>
            </a:r>
            <a:endParaRPr lang="en-US" sz="2800" dirty="0"/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shirakavakian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695729" y="2057400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998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graphicFrame>
        <p:nvGraphicFramePr>
          <p:cNvPr id="9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7179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8" name="Right Bracket 17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ket 18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33045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343025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812" y="1715473"/>
            <a:ext cx="457965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Repository/Database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DAL (Data Access Layer)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31" y="1752600"/>
            <a:ext cx="6296277" cy="4052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7" name="Rectangle 36"/>
          <p:cNvSpPr/>
          <p:nvPr/>
        </p:nvSpPr>
        <p:spPr>
          <a:xfrm>
            <a:off x="5692708" y="1888718"/>
            <a:ext cx="6092348" cy="315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92708" y="2331026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31812" y="3962400"/>
            <a:ext cx="457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or simply </a:t>
            </a:r>
            <a:r>
              <a:rPr lang="en-US" b="1" dirty="0"/>
              <a:t>normalization</a:t>
            </a:r>
            <a:r>
              <a:rPr lang="en-US" dirty="0"/>
              <a:t>, is the process of organizing the columns (attributes) and tables (relations) of 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</p:spTree>
    <p:extLst>
      <p:ext uri="{BB962C8B-B14F-4D97-AF65-F5344CB8AC3E}">
        <p14:creationId xmlns:p14="http://schemas.microsoft.com/office/powerpoint/2010/main" val="21909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997416"/>
            <a:ext cx="5983449" cy="42753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608012" y="2027795"/>
            <a:ext cx="3971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1- Normalize your database</a:t>
            </a:r>
          </a:p>
          <a:p>
            <a:pPr lvl="1"/>
            <a:r>
              <a:rPr lang="en-US" dirty="0"/>
              <a:t>2- Create separate SQL authentication</a:t>
            </a:r>
          </a:p>
          <a:p>
            <a:pPr lvl="1"/>
            <a:r>
              <a:rPr lang="en-US" dirty="0"/>
              <a:t>3- Create schemas</a:t>
            </a:r>
          </a:p>
          <a:p>
            <a:pPr lvl="1"/>
            <a:r>
              <a:rPr lang="en-US" dirty="0"/>
              <a:t>4-Create user defined type</a:t>
            </a:r>
          </a:p>
          <a:p>
            <a:pPr lvl="1"/>
            <a:r>
              <a:rPr lang="en-US" dirty="0"/>
              <a:t>5- Use Store procedures &amp; views</a:t>
            </a:r>
          </a:p>
          <a:p>
            <a:pPr lvl="1"/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pPr lvl="1"/>
            <a:r>
              <a:rPr lang="en-US" dirty="0"/>
              <a:t>7- Don’t use plural form for tables names</a:t>
            </a:r>
          </a:p>
          <a:p>
            <a:pPr lvl="1"/>
            <a:r>
              <a:rPr lang="en-US" dirty="0"/>
              <a:t>8- Always create diagrams</a:t>
            </a:r>
          </a:p>
          <a:p>
            <a:pPr lvl="1"/>
            <a:r>
              <a:rPr lang="en-US" dirty="0"/>
              <a:t>9- Use constrains &amp; foreign key’s</a:t>
            </a:r>
          </a:p>
          <a:p>
            <a:pPr lvl="1"/>
            <a:r>
              <a:rPr lang="en-US" dirty="0"/>
              <a:t>10- Use SQL Identity Increment</a:t>
            </a:r>
          </a:p>
          <a:p>
            <a:pPr lvl="1"/>
            <a:r>
              <a:rPr lang="en-US" dirty="0"/>
              <a:t>11- Define your primary keys</a:t>
            </a:r>
          </a:p>
          <a:p>
            <a:pPr lvl="1"/>
            <a:r>
              <a:rPr lang="en-US" dirty="0"/>
              <a:t>12- Always have common fields (columns)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928" y="1643529"/>
            <a:ext cx="3276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</a:rPr>
              <a:t>Database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9085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7" y="2807494"/>
            <a:ext cx="2551015" cy="2438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177" y="2444125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0156" y="2514600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75" y="2876729"/>
            <a:ext cx="3677010" cy="244529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422883" y="3427973"/>
            <a:ext cx="3603722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51" y="2858514"/>
            <a:ext cx="3970448" cy="24452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02458" y="2470629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177" y="1797805"/>
            <a:ext cx="4141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2- OOP (Object Oriented Programing)</a:t>
            </a:r>
          </a:p>
        </p:txBody>
      </p:sp>
    </p:spTree>
    <p:extLst>
      <p:ext uri="{BB962C8B-B14F-4D97-AF65-F5344CB8AC3E}">
        <p14:creationId xmlns:p14="http://schemas.microsoft.com/office/powerpoint/2010/main" val="5148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Subjects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Cover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93812" y="2895600"/>
            <a:ext cx="8915399" cy="175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Questions to answer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building architect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29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8692399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62838"/>
            <a:ext cx="8687333" cy="609601"/>
          </a:xfrm>
        </p:spPr>
        <p:txBody>
          <a:bodyPr>
            <a:normAutofit/>
          </a:bodyPr>
          <a:lstStyle/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2" y="304800"/>
            <a:ext cx="869239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Answer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4028" y="2581465"/>
            <a:ext cx="4419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start a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find resources?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collect business </a:t>
            </a:r>
          </a:p>
          <a:p>
            <a:pPr algn="l"/>
            <a:r>
              <a:rPr lang="en-US" dirty="0"/>
              <a:t>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prepare my demo for </a:t>
            </a:r>
          </a:p>
          <a:p>
            <a:pPr algn="l"/>
            <a:r>
              <a:rPr lang="en-US" dirty="0"/>
              <a:t>upper management.?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2771812"/>
              </p:ext>
            </p:extLst>
          </p:nvPr>
        </p:nvGraphicFramePr>
        <p:xfrm>
          <a:off x="5256212" y="5334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83721995"/>
              </p:ext>
            </p:extLst>
          </p:nvPr>
        </p:nvGraphicFramePr>
        <p:xfrm>
          <a:off x="5256212" y="1998486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939327877"/>
              </p:ext>
            </p:extLst>
          </p:nvPr>
        </p:nvGraphicFramePr>
        <p:xfrm>
          <a:off x="5256212" y="3209043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568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5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1837</Words>
  <Application>Microsoft Office PowerPoint</Application>
  <PresentationFormat>Custom</PresentationFormat>
  <Paragraphs>482</Paragraphs>
  <Slides>56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Adobe Clean</vt:lpstr>
      <vt:lpstr>Arial</vt:lpstr>
      <vt:lpstr>Calibri</vt:lpstr>
      <vt:lpstr>Calibri Light</vt:lpstr>
      <vt:lpstr>Corbel</vt:lpstr>
      <vt:lpstr>Digital Blue Tunnel 16x9</vt:lpstr>
      <vt:lpstr>Office Theme</vt:lpstr>
      <vt:lpstr>Crafting ColdFusion Applications Like An Architect</vt:lpstr>
      <vt:lpstr>PowerPoint Presentation</vt:lpstr>
      <vt:lpstr>PowerPoint Presentation</vt:lpstr>
      <vt:lpstr>Who am I</vt:lpstr>
      <vt:lpstr>PowerPoint Presentation</vt:lpstr>
      <vt:lpstr>Subjects to cover</vt:lpstr>
      <vt:lpstr>Questions to Answer</vt:lpstr>
      <vt:lpstr>PowerPoint Presentation</vt:lpstr>
      <vt:lpstr>Questions to Answer</vt:lpstr>
      <vt:lpstr>PowerPoint Presentation</vt:lpstr>
      <vt:lpstr>Questions to Answer</vt:lpstr>
      <vt:lpstr>Understanding Software Architect</vt:lpstr>
      <vt:lpstr>PowerPoint Presentation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Let us convert the room to ColdFusion code</vt:lpstr>
      <vt:lpstr>PowerPoint Presentation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Software Architect vs Code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2016-09-13T05:30:17Z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